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5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92"/>
  </p:normalViewPr>
  <p:slideViewPr>
    <p:cSldViewPr>
      <p:cViewPr varScale="1">
        <p:scale>
          <a:sx n="95" d="100"/>
          <a:sy n="95" d="100"/>
        </p:scale>
        <p:origin x="156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5E113-38A6-4FFC-93C7-C11A727FD74D}" type="datetimeFigureOut">
              <a:rPr lang="en-US" smtClean="0"/>
              <a:t>1/11/17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A2DB5-D46B-412A-8404-3147D5795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3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A2DB5-D46B-412A-8404-3147D5795E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22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1D31-6E22-48B7-986B-97370A3FF2EF}" type="datetimeFigureOut">
              <a:rPr lang="en-US" smtClean="0"/>
              <a:t>1/11/17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4F92251-C80A-4AAD-83C7-999B002B49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1D31-6E22-48B7-986B-97370A3FF2EF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2251-C80A-4AAD-83C7-999B002B49B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4F92251-C80A-4AAD-83C7-999B002B49B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1D31-6E22-48B7-986B-97370A3FF2EF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1D31-6E22-48B7-986B-97370A3FF2EF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4F92251-C80A-4AAD-83C7-999B002B49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1D31-6E22-48B7-986B-97370A3FF2EF}" type="datetimeFigureOut">
              <a:rPr lang="en-US" smtClean="0"/>
              <a:t>1/11/17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4F92251-C80A-4AAD-83C7-999B002B49B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C241D31-6E22-48B7-986B-97370A3FF2EF}" type="datetimeFigureOut">
              <a:rPr lang="en-US" smtClean="0"/>
              <a:t>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2251-C80A-4AAD-83C7-999B002B49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1D31-6E22-48B7-986B-97370A3FF2EF}" type="datetimeFigureOut">
              <a:rPr lang="en-US" smtClean="0"/>
              <a:t>1/11/17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4F92251-C80A-4AAD-83C7-999B002B49B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1D31-6E22-48B7-986B-97370A3FF2EF}" type="datetimeFigureOut">
              <a:rPr lang="en-US" smtClean="0"/>
              <a:t>1/11/17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4F92251-C80A-4AAD-83C7-999B002B4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1D31-6E22-48B7-986B-97370A3FF2EF}" type="datetimeFigureOut">
              <a:rPr lang="en-US" smtClean="0"/>
              <a:t>1/11/17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F92251-C80A-4AAD-83C7-999B002B4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4F92251-C80A-4AAD-83C7-999B002B49B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1D31-6E22-48B7-986B-97370A3FF2EF}" type="datetimeFigureOut">
              <a:rPr lang="en-US" smtClean="0"/>
              <a:t>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4F92251-C80A-4AAD-83C7-999B002B49B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C241D31-6E22-48B7-986B-97370A3FF2EF}" type="datetimeFigureOut">
              <a:rPr lang="en-US" smtClean="0"/>
              <a:t>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C241D31-6E22-48B7-986B-97370A3FF2EF}" type="datetimeFigureOut">
              <a:rPr lang="en-US" smtClean="0"/>
              <a:t>1/11/17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4F92251-C80A-4AAD-83C7-999B002B49B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9O2MsT1txU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_201ttTSG3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867400"/>
            <a:ext cx="6400800" cy="5334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The Heat Is On!</a:t>
            </a:r>
            <a:endParaRPr lang="en-US" sz="3200" dirty="0">
              <a:solidFill>
                <a:srgbClr val="FFD30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762000"/>
          </a:xfrm>
        </p:spPr>
        <p:txBody>
          <a:bodyPr>
            <a:noAutofit/>
          </a:bodyPr>
          <a:lstStyle/>
          <a:p>
            <a:r>
              <a:rPr lang="en-US" sz="7200" b="1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Sun</a:t>
            </a:r>
            <a:endParaRPr lang="en-US" sz="7200" b="1" u="sng" dirty="0">
              <a:solidFill>
                <a:srgbClr val="FFD30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56" y="1524000"/>
            <a:ext cx="7447844" cy="418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401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Literature Cited</a:t>
            </a:r>
            <a:endParaRPr lang="en-US" b="1" u="sng" dirty="0">
              <a:solidFill>
                <a:srgbClr val="FFD30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200000"/>
              </a:lnSpc>
              <a:buClrTx/>
              <a:buFont typeface="Arial"/>
              <a:buChar char="•"/>
            </a:pPr>
            <a:r>
              <a:rPr lang="en-US" sz="24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If.ufrj.br/teaching/</a:t>
            </a:r>
            <a:r>
              <a:rPr lang="en-US" sz="2400" dirty="0" err="1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astron</a:t>
            </a:r>
            <a:r>
              <a:rPr lang="en-US" sz="24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/miranda.html</a:t>
            </a:r>
          </a:p>
          <a:p>
            <a:pPr>
              <a:lnSpc>
                <a:spcPct val="200000"/>
              </a:lnSpc>
              <a:buClrTx/>
              <a:buFont typeface="Arial"/>
              <a:buChar char="•"/>
            </a:pPr>
            <a:r>
              <a:rPr lang="en-US" sz="24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Bobthealien.co.uk/miranda.htm</a:t>
            </a:r>
            <a:endParaRPr lang="en-US" sz="2400" u="sng" dirty="0" smtClean="0">
              <a:solidFill>
                <a:srgbClr val="FFD30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>
              <a:lnSpc>
                <a:spcPct val="200000"/>
              </a:lnSpc>
              <a:buClrTx/>
              <a:buFont typeface="Arial"/>
              <a:buChar char="•"/>
            </a:pPr>
            <a:r>
              <a:rPr lang="en-US" sz="24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Nineplanets.org</a:t>
            </a:r>
          </a:p>
          <a:p>
            <a:pPr>
              <a:lnSpc>
                <a:spcPct val="200000"/>
              </a:lnSpc>
              <a:buClrTx/>
              <a:buFont typeface="Arial"/>
              <a:buChar char="•"/>
            </a:pPr>
            <a:r>
              <a:rPr lang="en-US" sz="24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Seasky.org/solar-system</a:t>
            </a:r>
          </a:p>
          <a:p>
            <a:pPr>
              <a:lnSpc>
                <a:spcPct val="200000"/>
              </a:lnSpc>
              <a:buClrTx/>
              <a:buFont typeface="Arial"/>
              <a:buChar char="•"/>
            </a:pPr>
            <a:r>
              <a:rPr lang="en-US" sz="2400" dirty="0" err="1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Solarviews.com</a:t>
            </a:r>
            <a:endParaRPr lang="en-US" sz="2400" dirty="0" smtClean="0">
              <a:solidFill>
                <a:srgbClr val="FFD30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0480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6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Sun Characteristics</a:t>
            </a:r>
            <a:endParaRPr lang="en-US" b="1" u="sng" dirty="0">
              <a:solidFill>
                <a:srgbClr val="FFD30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" y="1524000"/>
            <a:ext cx="8503920" cy="495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Tx/>
              <a:buFont typeface="Arial"/>
              <a:buChar char="•"/>
            </a:pPr>
            <a:r>
              <a:rPr lang="en-US" sz="2400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Diameter</a:t>
            </a:r>
            <a:r>
              <a:rPr lang="en-US" sz="24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:  865,374 miles</a:t>
            </a:r>
            <a:endParaRPr lang="en-US" sz="2400" u="sng" dirty="0" smtClean="0">
              <a:solidFill>
                <a:srgbClr val="FFD30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>
              <a:lnSpc>
                <a:spcPct val="150000"/>
              </a:lnSpc>
              <a:buClrTx/>
              <a:buFont typeface="Arial"/>
              <a:buChar char="•"/>
            </a:pPr>
            <a:r>
              <a:rPr lang="en-US" sz="2400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Mass</a:t>
            </a:r>
            <a:r>
              <a:rPr lang="en-US" sz="24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: 1.989 x 10</a:t>
            </a:r>
            <a:r>
              <a:rPr lang="en-US" sz="2400" baseline="300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30</a:t>
            </a:r>
            <a:r>
              <a:rPr lang="en-US" sz="24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kg</a:t>
            </a:r>
          </a:p>
          <a:p>
            <a:pPr lvl="2">
              <a:lnSpc>
                <a:spcPct val="150000"/>
              </a:lnSpc>
              <a:buClrTx/>
              <a:buFont typeface="Arial"/>
              <a:buChar char="•"/>
            </a:pPr>
            <a:r>
              <a:rPr lang="en-US" sz="17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333X  larger than the Earth</a:t>
            </a:r>
          </a:p>
          <a:p>
            <a:pPr>
              <a:lnSpc>
                <a:spcPct val="150000"/>
              </a:lnSpc>
              <a:buClrTx/>
              <a:buFont typeface="Arial"/>
              <a:buChar char="•"/>
            </a:pPr>
            <a:r>
              <a:rPr lang="en-US" sz="2400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Density</a:t>
            </a:r>
            <a:r>
              <a:rPr lang="en-US" sz="24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: 1.62 x 10</a:t>
            </a:r>
            <a:r>
              <a:rPr lang="en-US" sz="2400" baseline="300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5</a:t>
            </a:r>
            <a:r>
              <a:rPr lang="en-US" sz="24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kg/m</a:t>
            </a:r>
            <a:r>
              <a:rPr lang="en-US" sz="2400" baseline="300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3</a:t>
            </a:r>
            <a:endParaRPr lang="en-US" sz="2400" u="sng" baseline="30000" dirty="0" smtClean="0">
              <a:solidFill>
                <a:srgbClr val="FFD30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>
              <a:lnSpc>
                <a:spcPct val="150000"/>
              </a:lnSpc>
              <a:buClrTx/>
              <a:buFont typeface="Arial"/>
              <a:buChar char="•"/>
            </a:pPr>
            <a:r>
              <a:rPr lang="en-US" sz="2400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Surface Gravity</a:t>
            </a:r>
            <a:r>
              <a:rPr lang="en-US" sz="24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: 274.0 m/sec</a:t>
            </a:r>
            <a:r>
              <a:rPr lang="en-US" sz="2400" baseline="300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</a:t>
            </a:r>
            <a:endParaRPr lang="en-US" sz="2400" dirty="0" smtClean="0">
              <a:solidFill>
                <a:srgbClr val="FFD30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lvl="2">
              <a:lnSpc>
                <a:spcPct val="150000"/>
              </a:lnSpc>
              <a:buClrTx/>
              <a:buFont typeface="Arial"/>
              <a:buChar char="•"/>
            </a:pPr>
            <a:r>
              <a:rPr lang="en-US" sz="17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28X stronger than the Earth</a:t>
            </a:r>
          </a:p>
          <a:p>
            <a:pPr>
              <a:lnSpc>
                <a:spcPct val="150000"/>
              </a:lnSpc>
              <a:buClrTx/>
              <a:buFont typeface="Arial"/>
              <a:buChar char="•"/>
            </a:pPr>
            <a:r>
              <a:rPr lang="en-US" sz="2400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Volume</a:t>
            </a:r>
            <a:r>
              <a:rPr lang="en-US" sz="24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: 1.412 x 10</a:t>
            </a:r>
            <a:r>
              <a:rPr lang="en-US" sz="2400" baseline="300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18</a:t>
            </a:r>
            <a:r>
              <a:rPr lang="en-US" sz="24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km</a:t>
            </a:r>
            <a:r>
              <a:rPr lang="en-US" sz="2400" baseline="300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3</a:t>
            </a:r>
          </a:p>
          <a:p>
            <a:pPr lvl="2">
              <a:lnSpc>
                <a:spcPct val="150000"/>
              </a:lnSpc>
              <a:buClrTx/>
              <a:buFont typeface="Arial"/>
              <a:buChar char="•"/>
            </a:pPr>
            <a:r>
              <a:rPr lang="en-US" sz="17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1,300,000 larger than the Earth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200" y="1981200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1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Objects Orbiting The Sun</a:t>
            </a:r>
            <a:endParaRPr lang="en-US" b="1" u="sng" dirty="0">
              <a:solidFill>
                <a:srgbClr val="FFD30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9352" y="1066800"/>
            <a:ext cx="8613648" cy="457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Tx/>
              <a:buFont typeface="Arial"/>
              <a:buChar char="•"/>
            </a:pPr>
            <a:r>
              <a:rPr lang="en-US" sz="2400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Eight Planets</a:t>
            </a:r>
          </a:p>
          <a:p>
            <a:pPr lvl="2">
              <a:lnSpc>
                <a:spcPct val="150000"/>
              </a:lnSpc>
              <a:buClrTx/>
              <a:buFont typeface="Arial"/>
              <a:buChar char="•"/>
            </a:pPr>
            <a:r>
              <a:rPr lang="en-US" sz="17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Mercury, Venus, Earth, Mars, Jupiter, Saturn, Uranus, Neptune </a:t>
            </a:r>
          </a:p>
          <a:p>
            <a:pPr>
              <a:lnSpc>
                <a:spcPct val="150000"/>
              </a:lnSpc>
              <a:buClrTx/>
              <a:buFont typeface="Arial"/>
              <a:buChar char="•"/>
            </a:pPr>
            <a:r>
              <a:rPr lang="en-US" sz="2400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Asteroid Belt</a:t>
            </a:r>
          </a:p>
          <a:p>
            <a:pPr lvl="2">
              <a:lnSpc>
                <a:spcPct val="150000"/>
              </a:lnSpc>
              <a:buClrTx/>
              <a:buFont typeface="Arial"/>
              <a:buChar char="•"/>
            </a:pPr>
            <a:r>
              <a:rPr lang="en-US" sz="17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Between Mars &amp; Jupiter</a:t>
            </a:r>
          </a:p>
          <a:p>
            <a:pPr>
              <a:lnSpc>
                <a:spcPct val="150000"/>
              </a:lnSpc>
              <a:buClrTx/>
              <a:buFont typeface="Arial"/>
              <a:buChar char="•"/>
            </a:pPr>
            <a:r>
              <a:rPr lang="en-US" sz="2400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Kuiper Belt &amp; </a:t>
            </a:r>
            <a:r>
              <a:rPr lang="en-US" sz="2400" u="sng" dirty="0" err="1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Oort</a:t>
            </a:r>
            <a:r>
              <a:rPr lang="en-US" sz="2400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Cloud</a:t>
            </a:r>
          </a:p>
          <a:p>
            <a:pPr lvl="2">
              <a:lnSpc>
                <a:spcPct val="150000"/>
              </a:lnSpc>
              <a:buClrTx/>
              <a:buFont typeface="Arial"/>
              <a:buChar char="•"/>
            </a:pPr>
            <a:r>
              <a:rPr lang="en-US" sz="17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Comet fields </a:t>
            </a:r>
            <a:r>
              <a:rPr lang="en-US" sz="170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beyond Neptune</a:t>
            </a:r>
            <a:endParaRPr lang="en-US" sz="1700" dirty="0" smtClean="0">
              <a:solidFill>
                <a:srgbClr val="FFD30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>
              <a:lnSpc>
                <a:spcPct val="150000"/>
              </a:lnSpc>
              <a:buClrTx/>
              <a:buFont typeface="Arial"/>
              <a:buChar char="•"/>
            </a:pPr>
            <a:r>
              <a:rPr lang="en-US" sz="2400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Dwarf Planets</a:t>
            </a:r>
          </a:p>
          <a:p>
            <a:pPr lvl="2">
              <a:lnSpc>
                <a:spcPct val="150000"/>
              </a:lnSpc>
              <a:buClrTx/>
              <a:buFont typeface="Arial"/>
              <a:buChar char="•"/>
            </a:pPr>
            <a:r>
              <a:rPr lang="en-US" sz="17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Ceres, Pluto, </a:t>
            </a:r>
            <a:r>
              <a:rPr lang="en-US" sz="1700" dirty="0" err="1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Haumea</a:t>
            </a:r>
            <a:r>
              <a:rPr lang="en-US" sz="17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sz="1700" dirty="0" err="1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Makemake</a:t>
            </a:r>
            <a:r>
              <a:rPr lang="en-US" sz="17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Eris</a:t>
            </a:r>
          </a:p>
          <a:p>
            <a:pPr>
              <a:lnSpc>
                <a:spcPct val="150000"/>
              </a:lnSpc>
              <a:buClrTx/>
              <a:buFont typeface="Arial"/>
              <a:buChar char="•"/>
            </a:pPr>
            <a:r>
              <a:rPr lang="en-US" sz="2400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Tran-Neptunian Objects</a:t>
            </a:r>
          </a:p>
          <a:p>
            <a:pPr lvl="1">
              <a:lnSpc>
                <a:spcPct val="150000"/>
              </a:lnSpc>
              <a:buClrTx/>
              <a:buFont typeface="Arial"/>
              <a:buChar char="•"/>
            </a:pPr>
            <a:r>
              <a:rPr lang="en-US" sz="19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- Charon, </a:t>
            </a:r>
            <a:r>
              <a:rPr lang="en-US" sz="1900" dirty="0" err="1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Huya</a:t>
            </a:r>
            <a:r>
              <a:rPr lang="en-US" sz="19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sz="1900" dirty="0" err="1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Ixion</a:t>
            </a:r>
            <a:r>
              <a:rPr lang="en-US" sz="19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Orcus, </a:t>
            </a:r>
            <a:r>
              <a:rPr lang="en-US" sz="1900" dirty="0" err="1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Quaoar</a:t>
            </a:r>
            <a:r>
              <a:rPr lang="en-US" sz="19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sz="1900" dirty="0" err="1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Varuna</a:t>
            </a:r>
            <a:endParaRPr lang="en-US" sz="1900" dirty="0" smtClean="0">
              <a:solidFill>
                <a:srgbClr val="FFD30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>
              <a:lnSpc>
                <a:spcPct val="150000"/>
              </a:lnSpc>
              <a:buClrTx/>
              <a:buFont typeface="Arial"/>
              <a:buChar char="•"/>
            </a:pPr>
            <a:endParaRPr lang="en-US" sz="2400" u="sng" dirty="0" smtClean="0">
              <a:solidFill>
                <a:srgbClr val="FFD30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590646"/>
            <a:ext cx="3959939" cy="297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6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Sun’s Interior</a:t>
            </a:r>
            <a:endParaRPr lang="en-US" b="1" u="sng" dirty="0">
              <a:solidFill>
                <a:srgbClr val="FFD30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503920" cy="495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Tx/>
              <a:buFont typeface="Arial"/>
              <a:buChar char="•"/>
            </a:pPr>
            <a:r>
              <a:rPr lang="en-US" sz="2400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Core </a:t>
            </a:r>
          </a:p>
          <a:p>
            <a:pPr lvl="1">
              <a:lnSpc>
                <a:spcPct val="150000"/>
              </a:lnSpc>
              <a:buClrTx/>
              <a:buFont typeface="Arial"/>
              <a:buChar char="•"/>
            </a:pPr>
            <a:r>
              <a:rPr lang="en-US" sz="19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“Center Of The Sun”</a:t>
            </a:r>
          </a:p>
          <a:p>
            <a:pPr lvl="1">
              <a:lnSpc>
                <a:spcPct val="150000"/>
              </a:lnSpc>
              <a:buClrTx/>
              <a:buFont typeface="Arial"/>
              <a:buChar char="•"/>
            </a:pPr>
            <a:r>
              <a:rPr lang="en-US" sz="19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15,000,000 K</a:t>
            </a:r>
          </a:p>
          <a:p>
            <a:pPr>
              <a:lnSpc>
                <a:spcPct val="150000"/>
              </a:lnSpc>
              <a:buClrTx/>
              <a:buFont typeface="Arial"/>
              <a:buChar char="•"/>
            </a:pPr>
            <a:r>
              <a:rPr lang="en-US" sz="2400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Radiative Zone </a:t>
            </a:r>
          </a:p>
          <a:p>
            <a:pPr lvl="1">
              <a:lnSpc>
                <a:spcPct val="150000"/>
              </a:lnSpc>
              <a:buClrTx/>
              <a:buFont typeface="Arial"/>
              <a:buChar char="•"/>
            </a:pPr>
            <a:r>
              <a:rPr lang="en-US" sz="19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Individual photon collisions</a:t>
            </a:r>
          </a:p>
          <a:p>
            <a:pPr lvl="1">
              <a:lnSpc>
                <a:spcPct val="150000"/>
              </a:lnSpc>
              <a:buClrTx/>
              <a:buFont typeface="Arial"/>
              <a:buChar char="•"/>
            </a:pPr>
            <a:r>
              <a:rPr lang="en-US" sz="19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2,500,000 K </a:t>
            </a:r>
          </a:p>
          <a:p>
            <a:pPr>
              <a:lnSpc>
                <a:spcPct val="150000"/>
              </a:lnSpc>
              <a:buClrTx/>
              <a:buFont typeface="Arial"/>
              <a:buChar char="•"/>
            </a:pPr>
            <a:r>
              <a:rPr lang="en-US" sz="2400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Convection Zone </a:t>
            </a:r>
          </a:p>
          <a:p>
            <a:pPr lvl="1">
              <a:lnSpc>
                <a:spcPct val="150000"/>
              </a:lnSpc>
              <a:buClrTx/>
              <a:buFont typeface="Arial"/>
              <a:buChar char="•"/>
            </a:pPr>
            <a:r>
              <a:rPr lang="en-US" sz="19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Hot gas rises &amp; cold gas sinks</a:t>
            </a:r>
          </a:p>
          <a:p>
            <a:pPr lvl="1">
              <a:lnSpc>
                <a:spcPct val="150000"/>
              </a:lnSpc>
              <a:buClrTx/>
              <a:buFont typeface="Arial"/>
              <a:buChar char="•"/>
            </a:pPr>
            <a:r>
              <a:rPr lang="en-US" sz="19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2,000,000 K</a:t>
            </a:r>
          </a:p>
          <a:p>
            <a:pPr>
              <a:lnSpc>
                <a:spcPct val="200000"/>
              </a:lnSpc>
              <a:buClrTx/>
              <a:buFont typeface="Arial"/>
              <a:buChar char="•"/>
            </a:pPr>
            <a:endParaRPr lang="en-US" sz="2400" u="sng" dirty="0" smtClean="0">
              <a:solidFill>
                <a:srgbClr val="FFD30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842" y="1955800"/>
            <a:ext cx="4538358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Layers Of The Sun </a:t>
            </a:r>
            <a:endParaRPr lang="en-US" b="1" u="sng" dirty="0">
              <a:solidFill>
                <a:srgbClr val="FFD30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71600"/>
            <a:ext cx="4267200" cy="42672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503920" cy="457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Tx/>
              <a:buFont typeface="Arial"/>
              <a:buChar char="•"/>
            </a:pPr>
            <a:r>
              <a:rPr lang="en-US" sz="2400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Photosphere </a:t>
            </a:r>
          </a:p>
          <a:p>
            <a:pPr lvl="1">
              <a:lnSpc>
                <a:spcPct val="150000"/>
              </a:lnSpc>
              <a:buClrTx/>
              <a:buFont typeface="Arial"/>
              <a:buChar char="•"/>
            </a:pPr>
            <a:r>
              <a:rPr lang="en-US" sz="19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“Surface Of The Sun”</a:t>
            </a:r>
          </a:p>
          <a:p>
            <a:pPr lvl="1">
              <a:lnSpc>
                <a:spcPct val="150000"/>
              </a:lnSpc>
              <a:buClrTx/>
              <a:buFont typeface="Arial"/>
              <a:buChar char="•"/>
            </a:pPr>
            <a:r>
              <a:rPr lang="en-US" sz="19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6,000 K</a:t>
            </a:r>
          </a:p>
          <a:p>
            <a:pPr>
              <a:lnSpc>
                <a:spcPct val="150000"/>
              </a:lnSpc>
              <a:buClrTx/>
              <a:buFont typeface="Arial"/>
              <a:buChar char="•"/>
            </a:pPr>
            <a:r>
              <a:rPr lang="en-US" sz="2400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Chromosphere</a:t>
            </a:r>
          </a:p>
          <a:p>
            <a:pPr lvl="1">
              <a:lnSpc>
                <a:spcPct val="150000"/>
              </a:lnSpc>
              <a:buClrTx/>
              <a:buFont typeface="Arial"/>
              <a:buChar char="•"/>
            </a:pPr>
            <a:r>
              <a:rPr lang="en-US" sz="19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2,000 K above photosphere</a:t>
            </a:r>
          </a:p>
          <a:p>
            <a:pPr lvl="1">
              <a:lnSpc>
                <a:spcPct val="150000"/>
              </a:lnSpc>
              <a:buClrTx/>
              <a:buFont typeface="Arial"/>
              <a:buChar char="•"/>
            </a:pPr>
            <a:r>
              <a:rPr lang="en-US" sz="19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4,000 K – 20,000 K</a:t>
            </a:r>
          </a:p>
          <a:p>
            <a:pPr>
              <a:lnSpc>
                <a:spcPct val="150000"/>
              </a:lnSpc>
              <a:buClrTx/>
              <a:buFont typeface="Arial"/>
              <a:buChar char="•"/>
            </a:pPr>
            <a:r>
              <a:rPr lang="en-US" sz="2400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Corona </a:t>
            </a:r>
          </a:p>
          <a:p>
            <a:pPr lvl="1">
              <a:lnSpc>
                <a:spcPct val="150000"/>
              </a:lnSpc>
              <a:buClrTx/>
              <a:buFont typeface="Arial"/>
              <a:buChar char="•"/>
            </a:pPr>
            <a:r>
              <a:rPr lang="en-US" sz="19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Outermost layer of the sun</a:t>
            </a:r>
          </a:p>
          <a:p>
            <a:pPr lvl="1">
              <a:lnSpc>
                <a:spcPct val="150000"/>
              </a:lnSpc>
              <a:buClrTx/>
              <a:buFont typeface="Arial"/>
              <a:buChar char="•"/>
            </a:pPr>
            <a:r>
              <a:rPr lang="en-US" sz="19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1,000,000 K (Electrically-charged particles)</a:t>
            </a:r>
          </a:p>
        </p:txBody>
      </p:sp>
    </p:spTree>
    <p:extLst>
      <p:ext uri="{BB962C8B-B14F-4D97-AF65-F5344CB8AC3E}">
        <p14:creationId xmlns:p14="http://schemas.microsoft.com/office/powerpoint/2010/main" val="136368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Features Of The Sun</a:t>
            </a:r>
            <a:endParaRPr lang="en-US" b="1" u="sng" dirty="0">
              <a:solidFill>
                <a:srgbClr val="FFD30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990600"/>
            <a:ext cx="8503920" cy="457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Tx/>
              <a:buFont typeface="Arial"/>
              <a:buChar char="•"/>
            </a:pPr>
            <a:r>
              <a:rPr lang="en-US" sz="2400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Sunspots </a:t>
            </a:r>
          </a:p>
          <a:p>
            <a:pPr lvl="1">
              <a:lnSpc>
                <a:spcPct val="150000"/>
              </a:lnSpc>
              <a:buClrTx/>
              <a:buFont typeface="Arial"/>
              <a:buChar char="•"/>
            </a:pPr>
            <a:r>
              <a:rPr lang="en-US" sz="19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“Black spots on the Sun”</a:t>
            </a:r>
          </a:p>
          <a:p>
            <a:pPr lvl="1">
              <a:lnSpc>
                <a:spcPct val="150000"/>
              </a:lnSpc>
              <a:buClrTx/>
              <a:buFont typeface="Arial"/>
              <a:buChar char="•"/>
            </a:pPr>
            <a:r>
              <a:rPr lang="en-US" sz="19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Cooler areas on Sun’s surface</a:t>
            </a:r>
          </a:p>
          <a:p>
            <a:pPr>
              <a:lnSpc>
                <a:spcPct val="150000"/>
              </a:lnSpc>
              <a:buClrTx/>
              <a:buFont typeface="Arial"/>
              <a:buChar char="•"/>
            </a:pPr>
            <a:r>
              <a:rPr lang="en-US" sz="2400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Prominence</a:t>
            </a:r>
          </a:p>
          <a:p>
            <a:pPr lvl="1">
              <a:lnSpc>
                <a:spcPct val="150000"/>
              </a:lnSpc>
              <a:buClrTx/>
              <a:buFont typeface="Arial"/>
              <a:buChar char="•"/>
            </a:pPr>
            <a:r>
              <a:rPr lang="en-US" sz="19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Reddish loops of gas </a:t>
            </a:r>
          </a:p>
          <a:p>
            <a:pPr lvl="1">
              <a:lnSpc>
                <a:spcPct val="150000"/>
              </a:lnSpc>
              <a:buClrTx/>
              <a:buFont typeface="Arial"/>
              <a:buChar char="•"/>
            </a:pPr>
            <a:r>
              <a:rPr lang="en-US" sz="19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Link sunspot regions </a:t>
            </a:r>
          </a:p>
          <a:p>
            <a:pPr>
              <a:lnSpc>
                <a:spcPct val="150000"/>
              </a:lnSpc>
              <a:buClrTx/>
              <a:buFont typeface="Arial"/>
              <a:buChar char="•"/>
            </a:pPr>
            <a:r>
              <a:rPr lang="en-US" sz="2400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Solar Flare</a:t>
            </a:r>
          </a:p>
          <a:p>
            <a:pPr lvl="1">
              <a:lnSpc>
                <a:spcPct val="150000"/>
              </a:lnSpc>
              <a:buClrTx/>
              <a:buFont typeface="Arial"/>
              <a:buChar char="•"/>
            </a:pPr>
            <a:r>
              <a:rPr lang="en-US" sz="19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Large, violent eruption of gas</a:t>
            </a:r>
          </a:p>
          <a:p>
            <a:pPr>
              <a:lnSpc>
                <a:spcPct val="150000"/>
              </a:lnSpc>
              <a:buClrTx/>
              <a:buFont typeface="Arial"/>
              <a:buChar char="•"/>
            </a:pPr>
            <a:r>
              <a:rPr lang="en-US" sz="2400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Coronal Mass Ejection</a:t>
            </a:r>
          </a:p>
          <a:p>
            <a:pPr lvl="1">
              <a:lnSpc>
                <a:spcPct val="150000"/>
              </a:lnSpc>
              <a:buClrTx/>
              <a:buFont typeface="Arial"/>
              <a:buChar char="•"/>
            </a:pPr>
            <a:r>
              <a:rPr lang="en-US" sz="19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Huge, balloon-shaped volumes of electrically-charged gas </a:t>
            </a:r>
          </a:p>
          <a:p>
            <a:pPr>
              <a:lnSpc>
                <a:spcPct val="200000"/>
              </a:lnSpc>
              <a:buClrTx/>
              <a:buFont typeface="Arial"/>
              <a:buChar char="•"/>
            </a:pPr>
            <a:endParaRPr lang="en-US" sz="2400" u="sng" dirty="0" smtClean="0">
              <a:solidFill>
                <a:srgbClr val="FFD30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4478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701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Sun Discovery</a:t>
            </a:r>
            <a:endParaRPr lang="en-US" b="1" u="sng" dirty="0">
              <a:solidFill>
                <a:srgbClr val="FFD30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" y="1219200"/>
            <a:ext cx="8503920" cy="5181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2400" u="sng" dirty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Ulysses</a:t>
            </a:r>
            <a:r>
              <a:rPr lang="en-US" sz="2400" dirty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– 1990</a:t>
            </a:r>
          </a:p>
          <a:p>
            <a:pPr lvl="2">
              <a:lnSpc>
                <a:spcPct val="120000"/>
              </a:lnSpc>
              <a:buClrTx/>
              <a:buFont typeface="Arial"/>
              <a:buChar char="•"/>
            </a:pPr>
            <a:r>
              <a:rPr lang="en-US" sz="1700" dirty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Studied the orbit of the Sun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2400" u="sng" dirty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SOHO</a:t>
            </a:r>
            <a:r>
              <a:rPr lang="en-US" sz="2400" dirty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– 1996</a:t>
            </a:r>
          </a:p>
          <a:p>
            <a:pPr lvl="2">
              <a:lnSpc>
                <a:spcPct val="120000"/>
              </a:lnSpc>
              <a:buClrTx/>
              <a:buFont typeface="Arial"/>
              <a:buChar char="•"/>
            </a:pPr>
            <a:r>
              <a:rPr lang="en-US" sz="1700" dirty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Solar and </a:t>
            </a:r>
            <a:r>
              <a:rPr lang="en-US" sz="1700" dirty="0" err="1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Heliospheric</a:t>
            </a:r>
            <a:r>
              <a:rPr lang="en-US" sz="1700" dirty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Observatory</a:t>
            </a:r>
          </a:p>
          <a:p>
            <a:pPr lvl="2">
              <a:lnSpc>
                <a:spcPct val="120000"/>
              </a:lnSpc>
              <a:buClrTx/>
              <a:buFont typeface="Arial"/>
              <a:buChar char="•"/>
            </a:pPr>
            <a:r>
              <a:rPr lang="en-US" sz="1700" dirty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Studied Sun and discovered Comets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2400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Genesis</a:t>
            </a:r>
            <a:r>
              <a:rPr lang="en-US" sz="24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– 2001</a:t>
            </a:r>
          </a:p>
          <a:p>
            <a:pPr lvl="2">
              <a:lnSpc>
                <a:spcPct val="120000"/>
              </a:lnSpc>
              <a:buClrTx/>
              <a:buFont typeface="Arial"/>
              <a:buChar char="•"/>
            </a:pPr>
            <a:r>
              <a:rPr lang="en-US" sz="17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Returned sample of solar wind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2400" u="sng" dirty="0" err="1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Hinode</a:t>
            </a:r>
            <a:r>
              <a:rPr lang="en-US" sz="24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– 2006</a:t>
            </a:r>
          </a:p>
          <a:p>
            <a:pPr lvl="2">
              <a:lnSpc>
                <a:spcPct val="120000"/>
              </a:lnSpc>
              <a:buClrTx/>
              <a:buFont typeface="Arial"/>
              <a:buChar char="•"/>
            </a:pPr>
            <a:r>
              <a:rPr lang="en-US" sz="17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Studied magnetic fields of the Sun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2400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STEREO</a:t>
            </a:r>
            <a:r>
              <a:rPr lang="en-US" sz="24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– 2006</a:t>
            </a:r>
          </a:p>
          <a:p>
            <a:pPr lvl="2">
              <a:lnSpc>
                <a:spcPct val="120000"/>
              </a:lnSpc>
              <a:buClrTx/>
              <a:buFont typeface="Arial"/>
              <a:buChar char="•"/>
            </a:pPr>
            <a:r>
              <a:rPr lang="en-US" sz="17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Solar </a:t>
            </a:r>
            <a:r>
              <a:rPr lang="en-US" sz="1700" dirty="0" err="1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TErrestrial</a:t>
            </a:r>
            <a:r>
              <a:rPr lang="en-US" sz="17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700" dirty="0" err="1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RElations</a:t>
            </a:r>
            <a:r>
              <a:rPr lang="en-US" sz="17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Observatory</a:t>
            </a:r>
          </a:p>
          <a:p>
            <a:pPr lvl="2">
              <a:lnSpc>
                <a:spcPct val="120000"/>
              </a:lnSpc>
              <a:buClrTx/>
              <a:buFont typeface="Arial"/>
              <a:buChar char="•"/>
            </a:pPr>
            <a:r>
              <a:rPr lang="en-US" sz="17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Studies Coronal Mass Ejections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800" y="21336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2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Sun Facts</a:t>
            </a:r>
            <a:endParaRPr lang="en-US" b="1" u="sng" dirty="0">
              <a:solidFill>
                <a:srgbClr val="FFD30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503920" cy="457200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  <a:buClrTx/>
              <a:buFont typeface="Arial"/>
              <a:buChar char="•"/>
            </a:pPr>
            <a:r>
              <a:rPr lang="en-US" sz="24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Known as Sol (Roman mythology)</a:t>
            </a:r>
          </a:p>
          <a:p>
            <a:pPr>
              <a:lnSpc>
                <a:spcPct val="250000"/>
              </a:lnSpc>
              <a:buClrTx/>
              <a:buFont typeface="Arial"/>
              <a:buChar char="•"/>
            </a:pPr>
            <a:r>
              <a:rPr lang="en-US" sz="24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About 4.6 billion years old</a:t>
            </a:r>
            <a:endParaRPr lang="en-US" sz="2400" u="sng" dirty="0" smtClean="0">
              <a:solidFill>
                <a:srgbClr val="FFD30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>
              <a:lnSpc>
                <a:spcPct val="250000"/>
              </a:lnSpc>
              <a:buClrTx/>
              <a:buFont typeface="Arial"/>
              <a:buChar char="•"/>
            </a:pPr>
            <a:r>
              <a:rPr lang="en-US" sz="2400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 million Earths could fit inside the Sun</a:t>
            </a:r>
            <a:endParaRPr lang="en-US" sz="2400" u="sng" dirty="0" smtClean="0">
              <a:solidFill>
                <a:srgbClr val="FFD30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>
              <a:lnSpc>
                <a:spcPct val="250000"/>
              </a:lnSpc>
              <a:buClrTx/>
              <a:buFont typeface="Arial"/>
              <a:buChar char="•"/>
            </a:pPr>
            <a:r>
              <a:rPr lang="en-US" sz="24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It takes 8 minutes, 20 seconds for sunlight to reach Earth</a:t>
            </a:r>
          </a:p>
          <a:p>
            <a:pPr>
              <a:lnSpc>
                <a:spcPct val="250000"/>
              </a:lnSpc>
              <a:buClrTx/>
              <a:buFont typeface="Arial"/>
              <a:buChar char="•"/>
            </a:pPr>
            <a:r>
              <a:rPr lang="en-US" sz="2400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Made up 73.46% Hydrogen and 24.85% Helium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788241"/>
            <a:ext cx="2595382" cy="24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7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758952"/>
          </a:xfrm>
        </p:spPr>
        <p:txBody>
          <a:bodyPr/>
          <a:lstStyle/>
          <a:p>
            <a:r>
              <a:rPr lang="en-US" b="1" u="sng" dirty="0" smtClean="0">
                <a:solidFill>
                  <a:srgbClr val="FFD30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Solar &amp; Lunar Eclipse Video</a:t>
            </a:r>
            <a:endParaRPr lang="en-US" b="1" u="sng" dirty="0">
              <a:solidFill>
                <a:srgbClr val="FFD30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95400"/>
            <a:ext cx="746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D302"/>
                </a:solidFill>
              </a:rPr>
              <a:t>Solar Eclipse</a:t>
            </a:r>
            <a:endParaRPr lang="en-US" dirty="0" smtClean="0">
              <a:solidFill>
                <a:srgbClr val="FFD302"/>
              </a:solidFill>
              <a:hlinkClick r:id="rId2"/>
            </a:endParaRPr>
          </a:p>
          <a:p>
            <a:pPr algn="ctr"/>
            <a:endParaRPr lang="en-US" dirty="0">
              <a:solidFill>
                <a:srgbClr val="FFD302"/>
              </a:solidFill>
              <a:hlinkClick r:id="rId2"/>
            </a:endParaRPr>
          </a:p>
          <a:p>
            <a:pPr algn="ctr"/>
            <a:r>
              <a:rPr lang="en-US" dirty="0" smtClean="0">
                <a:solidFill>
                  <a:srgbClr val="FFD302"/>
                </a:solidFill>
                <a:hlinkClick r:id="rId2"/>
              </a:rPr>
              <a:t>https</a:t>
            </a:r>
            <a:r>
              <a:rPr lang="en-US" dirty="0">
                <a:solidFill>
                  <a:srgbClr val="FFD302"/>
                </a:solidFill>
                <a:hlinkClick r:id="rId2"/>
              </a:rPr>
              <a:t>://www.youtube.com/watch?v=</a:t>
            </a:r>
            <a:r>
              <a:rPr lang="en-US" dirty="0" smtClean="0">
                <a:solidFill>
                  <a:srgbClr val="FFD302"/>
                </a:solidFill>
                <a:hlinkClick r:id="rId2"/>
              </a:rPr>
              <a:t>_201ttTSG30</a:t>
            </a:r>
            <a:endParaRPr lang="en-US" dirty="0">
              <a:solidFill>
                <a:srgbClr val="FFD302"/>
              </a:solidFill>
            </a:endParaRPr>
          </a:p>
          <a:p>
            <a:pPr algn="ctr"/>
            <a:endParaRPr lang="en-US" dirty="0" smtClean="0">
              <a:solidFill>
                <a:srgbClr val="FFD302"/>
              </a:solidFill>
            </a:endParaRPr>
          </a:p>
          <a:p>
            <a:pPr algn="ctr"/>
            <a:r>
              <a:rPr lang="en-US" dirty="0" smtClean="0">
                <a:solidFill>
                  <a:srgbClr val="FFD302"/>
                </a:solidFill>
              </a:rPr>
              <a:t>Lunar Eclipse</a:t>
            </a:r>
          </a:p>
          <a:p>
            <a:pPr algn="ctr"/>
            <a:endParaRPr lang="en-US" dirty="0">
              <a:solidFill>
                <a:srgbClr val="FFD302"/>
              </a:solidFill>
            </a:endParaRPr>
          </a:p>
          <a:p>
            <a:pPr algn="ctr"/>
            <a:r>
              <a:rPr lang="en-US" dirty="0">
                <a:solidFill>
                  <a:srgbClr val="FFD302"/>
                </a:solidFill>
                <a:hlinkClick r:id="rId3"/>
              </a:rPr>
              <a:t>https://www.youtube.com/watch?v=</a:t>
            </a:r>
            <a:r>
              <a:rPr lang="en-US" dirty="0" smtClean="0">
                <a:solidFill>
                  <a:srgbClr val="FFD302"/>
                </a:solidFill>
                <a:hlinkClick r:id="rId3"/>
              </a:rPr>
              <a:t>49O2MsT1txU</a:t>
            </a:r>
            <a:endParaRPr lang="en-US" dirty="0" smtClean="0">
              <a:solidFill>
                <a:srgbClr val="FFD302"/>
              </a:solidFill>
            </a:endParaRPr>
          </a:p>
          <a:p>
            <a:endParaRPr lang="en-US" dirty="0">
              <a:solidFill>
                <a:srgbClr val="FFD30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1765" y="33169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505200"/>
            <a:ext cx="4343400" cy="303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3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271</TotalTime>
  <Words>338</Words>
  <Application>Microsoft Macintosh PowerPoint</Application>
  <PresentationFormat>On-screen Show (4:3)</PresentationFormat>
  <Paragraphs>87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Georgia</vt:lpstr>
      <vt:lpstr>Wingdings</vt:lpstr>
      <vt:lpstr>Wingdings 2</vt:lpstr>
      <vt:lpstr>Arial</vt:lpstr>
      <vt:lpstr>Civic</vt:lpstr>
      <vt:lpstr>Sun</vt:lpstr>
      <vt:lpstr>Sun Characteristics</vt:lpstr>
      <vt:lpstr>Objects Orbiting The Sun</vt:lpstr>
      <vt:lpstr>Sun’s Interior</vt:lpstr>
      <vt:lpstr>Layers Of The Sun </vt:lpstr>
      <vt:lpstr>Features Of The Sun</vt:lpstr>
      <vt:lpstr>Sun Discovery</vt:lpstr>
      <vt:lpstr>Sun Facts</vt:lpstr>
      <vt:lpstr>Solar &amp; Lunar Eclipse Video</vt:lpstr>
      <vt:lpstr>Literature Cited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Miranda</dc:title>
  <dc:creator>Megan Petersen</dc:creator>
  <cp:lastModifiedBy>Microsoft Office User</cp:lastModifiedBy>
  <cp:revision>35</cp:revision>
  <dcterms:created xsi:type="dcterms:W3CDTF">2011-02-17T18:05:32Z</dcterms:created>
  <dcterms:modified xsi:type="dcterms:W3CDTF">2017-01-11T13:23:00Z</dcterms:modified>
</cp:coreProperties>
</file>