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eci.com/otec-at-work/test-page" TargetMode="External"/><Relationship Id="rId4" Type="http://schemas.openxmlformats.org/officeDocument/2006/relationships/hyperlink" Target="http://www.personal.psu.edu/users/l/e/lep5068/Ocean/OTEC%20History.html" TargetMode="External"/><Relationship Id="rId5" Type="http://schemas.openxmlformats.org/officeDocument/2006/relationships/hyperlink" Target="http://oilprice.com/Latest-Energy-News/World-News/Japan-to-Judge-Viability-of-OTEC-Technology-with-Pilot-Plant.html" TargetMode="External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Ocean_thermal_energy_convers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40273"/>
            <a:ext cx="7772400" cy="1780108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rgbClr val="000000"/>
                </a:solidFill>
              </a:rPr>
              <a:t>OTEC Energy</a:t>
            </a:r>
            <a:endParaRPr lang="en-US" sz="6000" u="sng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15528"/>
            <a:ext cx="6400800" cy="1473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Alternative Energy On The Rise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40" y="2539804"/>
            <a:ext cx="4866256" cy="31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6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972" y="2035362"/>
            <a:ext cx="8847883" cy="4330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rgbClr val="000000"/>
                </a:solidFill>
              </a:rPr>
              <a:t>Holt Environmental Science Textbook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00"/>
                </a:solidFill>
                <a:hlinkClick r:id="rId2"/>
              </a:rPr>
              <a:t>http://en.wikipedia.org/wiki/</a:t>
            </a:r>
            <a:r>
              <a:rPr lang="en-US" sz="2100" dirty="0" smtClean="0">
                <a:solidFill>
                  <a:srgbClr val="000000"/>
                </a:solidFill>
                <a:hlinkClick r:id="rId2"/>
              </a:rPr>
              <a:t>Ocean_thermal_energy_conversion</a:t>
            </a:r>
            <a:endParaRPr lang="en-US" sz="21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00"/>
                </a:solidFill>
                <a:hlinkClick r:id="rId3"/>
              </a:rPr>
              <a:t>http://www.oteci.com/otec-at-work/test-</a:t>
            </a:r>
            <a:r>
              <a:rPr lang="en-US" sz="2100" dirty="0" smtClean="0">
                <a:solidFill>
                  <a:srgbClr val="000000"/>
                </a:solidFill>
                <a:hlinkClick r:id="rId3"/>
              </a:rPr>
              <a:t>page</a:t>
            </a:r>
            <a:endParaRPr lang="en-US" sz="21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00"/>
                </a:solidFill>
                <a:hlinkClick r:id="rId4"/>
              </a:rPr>
              <a:t>http://www.personal.psu.edu/users/l/e/lep5068</a:t>
            </a:r>
            <a:r>
              <a:rPr lang="en-US" sz="2100" dirty="0" smtClean="0">
                <a:solidFill>
                  <a:srgbClr val="000000"/>
                </a:solidFill>
                <a:hlinkClick r:id="rId4"/>
              </a:rPr>
              <a:t>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smtClean="0">
                <a:solidFill>
                  <a:srgbClr val="000000"/>
                </a:solidFill>
              </a:rPr>
              <a:t>    </a:t>
            </a:r>
            <a:r>
              <a:rPr lang="en-US" sz="2100" dirty="0" smtClean="0">
                <a:solidFill>
                  <a:srgbClr val="000000"/>
                </a:solidFill>
                <a:hlinkClick r:id="rId4"/>
              </a:rPr>
              <a:t>Ocean</a:t>
            </a:r>
            <a:r>
              <a:rPr lang="en-US" sz="2100" dirty="0">
                <a:solidFill>
                  <a:srgbClr val="000000"/>
                </a:solidFill>
                <a:hlinkClick r:id="rId4"/>
              </a:rPr>
              <a:t>/OTEC%</a:t>
            </a:r>
            <a:r>
              <a:rPr lang="en-US" sz="2100" dirty="0" smtClean="0">
                <a:solidFill>
                  <a:srgbClr val="000000"/>
                </a:solidFill>
                <a:hlinkClick r:id="rId4"/>
              </a:rPr>
              <a:t>20History.html</a:t>
            </a:r>
            <a:endParaRPr lang="en-US" sz="21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00"/>
                </a:solidFill>
                <a:hlinkClick r:id="rId5"/>
              </a:rPr>
              <a:t>http://oilprice.com/Latest-Energy-News/World</a:t>
            </a:r>
            <a:r>
              <a:rPr lang="en-US" sz="2100" dirty="0" smtClean="0">
                <a:solidFill>
                  <a:srgbClr val="000000"/>
                </a:solidFill>
                <a:hlinkClick r:id="rId5"/>
              </a:rPr>
              <a:t>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</a:rPr>
              <a:t>     </a:t>
            </a:r>
            <a:r>
              <a:rPr lang="en-US" sz="2100" dirty="0" smtClean="0">
                <a:solidFill>
                  <a:srgbClr val="000000"/>
                </a:solidFill>
                <a:hlinkClick r:id="rId5"/>
              </a:rPr>
              <a:t>News</a:t>
            </a:r>
            <a:r>
              <a:rPr lang="en-US" sz="2100" dirty="0">
                <a:solidFill>
                  <a:srgbClr val="000000"/>
                </a:solidFill>
                <a:hlinkClick r:id="rId5"/>
              </a:rPr>
              <a:t>/Japan-to-Judge-Viability-of-OTEC-Technology-with-Pilot-</a:t>
            </a:r>
            <a:r>
              <a:rPr lang="en-US" sz="2100" dirty="0" smtClean="0">
                <a:solidFill>
                  <a:srgbClr val="000000"/>
                </a:solidFill>
                <a:hlinkClick r:id="rId5"/>
              </a:rPr>
              <a:t>Plant.html</a:t>
            </a:r>
            <a:endParaRPr lang="en-US" sz="21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Literature Cited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553" y="3261421"/>
            <a:ext cx="2728027" cy="20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4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13" y="2195188"/>
            <a:ext cx="7408333" cy="402505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O.T.E.C. = Ocean Thermal Energy Conversion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rgbClr val="000000"/>
                </a:solidFill>
              </a:rPr>
              <a:t>OTEC Energy 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“Energy created by using temperature 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       differences between cooler deep and shallow 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warm ocean water”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rgbClr val="000000"/>
                </a:solidFill>
              </a:rPr>
              <a:t>Types</a:t>
            </a:r>
            <a:r>
              <a:rPr lang="en-US" dirty="0" smtClean="0">
                <a:solidFill>
                  <a:srgbClr val="000000"/>
                </a:solidFill>
              </a:rPr>
              <a:t> :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Closed – uses fluids with low boiling points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Open – uses warm surface water directly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Hybrid – combination of closed &amp; open</a:t>
            </a:r>
          </a:p>
          <a:p>
            <a:pPr marL="301943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Definition &amp; Types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70" y="2806712"/>
            <a:ext cx="2635006" cy="34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647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895" y="2220746"/>
            <a:ext cx="7814733" cy="43334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Saga University, Japan – (only OTEC currently operating)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Diego Garcia, Indian Ocean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Hawaii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Hainan Island, China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Bahamas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Location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784" y="3088939"/>
            <a:ext cx="4611689" cy="30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893" y="1756150"/>
            <a:ext cx="8484954" cy="473533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Ocean Water = free resource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Renewable Energy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Recyclable energy</a:t>
            </a:r>
          </a:p>
          <a:p>
            <a:pPr>
              <a:lnSpc>
                <a:spcPct val="200000"/>
              </a:lnSpc>
            </a:pPr>
            <a:r>
              <a:rPr lang="en-US" u="sng" dirty="0" smtClean="0">
                <a:solidFill>
                  <a:srgbClr val="000000"/>
                </a:solidFill>
              </a:rPr>
              <a:t>Thermal Efficiency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Slight temperature differences produce large amounts of energy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</a:rPr>
              <a:t>Limited effects to the environment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Resource Benefits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6" y="2614439"/>
            <a:ext cx="2951749" cy="24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3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315" y="2126668"/>
            <a:ext cx="7408333" cy="41452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No major environmental concerns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Slight disturbance to ocean / seashore habitats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Cold water returned to the warm surface water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Return water = more nutrient rich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Possible issue for food webs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Ship and platform emissions / wastes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Environmental Consequences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033" y="2737000"/>
            <a:ext cx="2637191" cy="37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522" y="2079629"/>
            <a:ext cx="7408333" cy="41452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Largest OTEC Facility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Capable of producing 255 kW of energy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Return Cold Water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Refrigeration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Air Conditioning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Biological Technologies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Nutrient-rich ocean water feed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Distilled fresh water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Resource Uses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62" y="2691020"/>
            <a:ext cx="3326409" cy="35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0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644" y="1933109"/>
            <a:ext cx="7408333" cy="41452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Cost estimates are uncertain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Not widely deployed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U.S. Navy : $12.5 million research budget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rgbClr val="000000"/>
                </a:solidFill>
              </a:rPr>
              <a:t>Power Generation Costs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$0.07 per kilowatt-hour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(Wind = $0.05 - $0.07)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Limited waste products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Limited fuel consumption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Costs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43" y="2634224"/>
            <a:ext cx="3351301" cy="37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251" y="2205068"/>
            <a:ext cx="7170574" cy="403553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Ocean Thermal Energy Conversion Act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Developed licensing for facilities in US territory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Enacted in 1980 by President Jimmy Carter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NOAA Office of Ocean &amp; Coastal Resource Management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Issues licenses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OTEC Research, Development, &amp; Demonstration Act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Department Of Energy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Designates demonstration projects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Natural Energy Laboratory Of Hawaii Authority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Developed leading test facility for OTEC technology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Applicable Legislation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203" y="3794536"/>
            <a:ext cx="2136310" cy="26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9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267" y="2281766"/>
            <a:ext cx="7408333" cy="3953933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Idea introduced by Jules Verne</a:t>
            </a:r>
          </a:p>
          <a:p>
            <a:pPr lvl="1">
              <a:lnSpc>
                <a:spcPct val="13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Twenty Thousand Leagues Under The Sea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Proposed by French physicist in 1881 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Jacques </a:t>
            </a:r>
            <a:r>
              <a:rPr lang="en-US" dirty="0" err="1" smtClean="0">
                <a:solidFill>
                  <a:srgbClr val="000000"/>
                </a:solidFill>
              </a:rPr>
              <a:t>Arsene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d’Arsonval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First built by Georges Claude (1930)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Closed Cycle design patented in 1967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Institute Of Ocean Energy (Japan)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Worldwide leader in OTEC power plant research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Extra Facts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2679700"/>
            <a:ext cx="27686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6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113</TotalTime>
  <Words>413</Words>
  <Application>Microsoft Macintosh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OTEC Energy</vt:lpstr>
      <vt:lpstr>Definition &amp; Types</vt:lpstr>
      <vt:lpstr>Location</vt:lpstr>
      <vt:lpstr>Resource Benefits</vt:lpstr>
      <vt:lpstr>Environmental Consequences</vt:lpstr>
      <vt:lpstr>Resource Uses</vt:lpstr>
      <vt:lpstr>Costs</vt:lpstr>
      <vt:lpstr>Applicable Legislation</vt:lpstr>
      <vt:lpstr>Extra Facts</vt:lpstr>
      <vt:lpstr>Literature Cited</vt:lpstr>
    </vt:vector>
  </TitlesOfParts>
  <Company>Central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OTEC Energy</dc:title>
  <dc:creator>Craig Reuter</dc:creator>
  <cp:lastModifiedBy>Craig Reuter</cp:lastModifiedBy>
  <cp:revision>26</cp:revision>
  <dcterms:created xsi:type="dcterms:W3CDTF">2014-01-08T14:39:54Z</dcterms:created>
  <dcterms:modified xsi:type="dcterms:W3CDTF">2014-01-09T02:32:52Z</dcterms:modified>
</cp:coreProperties>
</file>