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9B197D6-9944-8044-B085-33D018BE4472}" type="datetimeFigureOut">
              <a:rPr lang="en-US" smtClean="0"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11A0FF8-380C-CD44-B55C-F8578597C68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teen/diseases_conditions/blood/sickle_cell_anemia.html" TargetMode="External"/><Relationship Id="rId4" Type="http://schemas.openxmlformats.org/officeDocument/2006/relationships/hyperlink" Target="http://www.sicklecelldisease.org/index.cfm?page=scd-global" TargetMode="External"/><Relationship Id="rId5" Type="http://schemas.openxmlformats.org/officeDocument/2006/relationships/hyperlink" Target="http://www.ornl.gov/sci/techresources/Human_Genome/posters/chromosome/sca.shtml" TargetMode="External"/><Relationship Id="rId6" Type="http://schemas.openxmlformats.org/officeDocument/2006/relationships/hyperlink" Target="http://eclkc.ohs.acf.hhs.gov/hslc/tta-system/health/Health/Health%20and%20Wellness/Health%20and%20Wellness%20Families/SickleCellDisea.htm" TargetMode="External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yoclinic.com/health/sickle-cell-anemia/DS00324/DSECTION=risk-facto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905655"/>
            <a:ext cx="6498158" cy="1724867"/>
          </a:xfrm>
        </p:spPr>
        <p:txBody>
          <a:bodyPr/>
          <a:lstStyle/>
          <a:p>
            <a:r>
              <a:rPr lang="en-US" sz="6000" u="sng" dirty="0" smtClean="0">
                <a:latin typeface="Times"/>
                <a:cs typeface="Times"/>
              </a:rPr>
              <a:t>Sickle Cell Anemia </a:t>
            </a:r>
            <a:endParaRPr lang="en-US" sz="6000" u="sng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The Race </a:t>
            </a:r>
            <a:r>
              <a:rPr lang="en-US" sz="2400" dirty="0" smtClean="0">
                <a:latin typeface="Times"/>
                <a:cs typeface="Times"/>
              </a:rPr>
              <a:t>Discriminating Disease</a:t>
            </a:r>
            <a:endParaRPr lang="en-US" sz="2400" dirty="0">
              <a:latin typeface="Times"/>
              <a:cs typeface="Times"/>
            </a:endParaRPr>
          </a:p>
        </p:txBody>
      </p:sp>
      <p:pic>
        <p:nvPicPr>
          <p:cNvPr id="4" name="Picture 3" descr="sickle-cell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4" y="4766245"/>
            <a:ext cx="2860272" cy="1864329"/>
          </a:xfrm>
          <a:prstGeom prst="rect">
            <a:avLst/>
          </a:prstGeom>
        </p:spPr>
      </p:pic>
      <p:pic>
        <p:nvPicPr>
          <p:cNvPr id="5" name="Picture 4" descr="sickle-cell-anemi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557" y="4892714"/>
            <a:ext cx="3144622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6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"/>
                <a:cs typeface="Times"/>
              </a:rPr>
              <a:t>Symptoms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Episodes of pain</a:t>
            </a:r>
          </a:p>
          <a:p>
            <a:r>
              <a:rPr lang="en-US" dirty="0" smtClean="0">
                <a:latin typeface="Times"/>
                <a:cs typeface="Times"/>
              </a:rPr>
              <a:t>Frequent infection </a:t>
            </a:r>
          </a:p>
          <a:p>
            <a:r>
              <a:rPr lang="en-US" dirty="0" smtClean="0">
                <a:latin typeface="Times"/>
                <a:cs typeface="Times"/>
              </a:rPr>
              <a:t>Vision problems</a:t>
            </a:r>
          </a:p>
          <a:p>
            <a:r>
              <a:rPr lang="en-US" dirty="0" smtClean="0">
                <a:latin typeface="Times"/>
                <a:cs typeface="Times"/>
              </a:rPr>
              <a:t>Fever</a:t>
            </a:r>
          </a:p>
          <a:p>
            <a:r>
              <a:rPr lang="en-US" dirty="0" smtClean="0">
                <a:latin typeface="Times"/>
                <a:cs typeface="Times"/>
              </a:rPr>
              <a:t>Abdominal swelling</a:t>
            </a:r>
          </a:p>
          <a:p>
            <a:r>
              <a:rPr lang="en-US" dirty="0" smtClean="0">
                <a:latin typeface="Times"/>
                <a:cs typeface="Times"/>
              </a:rPr>
              <a:t>Pale skin or nail beds </a:t>
            </a:r>
          </a:p>
          <a:p>
            <a:r>
              <a:rPr lang="en-US" dirty="0" smtClean="0">
                <a:latin typeface="Times"/>
                <a:cs typeface="Times"/>
              </a:rPr>
              <a:t>Yellow tint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 descr="fev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959" y="2637728"/>
            <a:ext cx="3940769" cy="257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9351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"/>
                <a:cs typeface="Times"/>
              </a:rPr>
              <a:t>Occurrence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85" y="1444532"/>
            <a:ext cx="8042276" cy="5257799"/>
          </a:xfrm>
        </p:spPr>
        <p:txBody>
          <a:bodyPr>
            <a:normAutofit fontScale="92500"/>
          </a:bodyPr>
          <a:lstStyle/>
          <a:p>
            <a:pPr>
              <a:lnSpc>
                <a:spcPct val="210000"/>
              </a:lnSpc>
            </a:pPr>
            <a:r>
              <a:rPr lang="en-US" dirty="0" smtClean="0">
                <a:latin typeface="Times"/>
                <a:cs typeface="Times"/>
              </a:rPr>
              <a:t>1,000 babies are born with it each year in the U.S </a:t>
            </a:r>
          </a:p>
          <a:p>
            <a:pPr>
              <a:lnSpc>
                <a:spcPct val="210000"/>
              </a:lnSpc>
            </a:pPr>
            <a:r>
              <a:rPr lang="en-US" dirty="0" smtClean="0">
                <a:latin typeface="Times"/>
                <a:cs typeface="Times"/>
              </a:rPr>
              <a:t>In the U.S. it occurs more in African Americans &amp; Hispanics</a:t>
            </a:r>
          </a:p>
          <a:p>
            <a:pPr>
              <a:lnSpc>
                <a:spcPct val="210000"/>
              </a:lnSpc>
            </a:pPr>
            <a:r>
              <a:rPr lang="en-US" dirty="0">
                <a:latin typeface="Times"/>
                <a:cs typeface="Times"/>
              </a:rPr>
              <a:t>70,000 </a:t>
            </a:r>
            <a:r>
              <a:rPr lang="en-US" dirty="0" smtClean="0">
                <a:latin typeface="Times"/>
                <a:cs typeface="Times"/>
              </a:rPr>
              <a:t>Americans have sickle cell anemia</a:t>
            </a:r>
          </a:p>
          <a:p>
            <a:pPr>
              <a:lnSpc>
                <a:spcPct val="210000"/>
              </a:lnSpc>
            </a:pPr>
            <a:r>
              <a:rPr lang="en-US" dirty="0" smtClean="0">
                <a:latin typeface="Times"/>
                <a:cs typeface="Times"/>
              </a:rPr>
              <a:t>Occurs in 1 in 500 African American births</a:t>
            </a:r>
          </a:p>
          <a:p>
            <a:pPr>
              <a:lnSpc>
                <a:spcPct val="210000"/>
              </a:lnSpc>
            </a:pPr>
            <a:r>
              <a:rPr lang="en-US" dirty="0" smtClean="0">
                <a:latin typeface="Times"/>
                <a:cs typeface="Times"/>
              </a:rPr>
              <a:t>Occurs in 1 in 1000-1400 Hispanic American births</a:t>
            </a:r>
          </a:p>
          <a:p>
            <a:pPr marL="0" indent="0">
              <a:buNone/>
            </a:pPr>
            <a:r>
              <a:rPr lang="en-US" dirty="0" smtClean="0">
                <a:latin typeface="Times"/>
                <a:cs typeface="Times"/>
              </a:rPr>
              <a:t>							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5" name="Picture 4" descr="Ryan-Clark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414" y="3308878"/>
            <a:ext cx="2097769" cy="2312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01579" y="5665197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Ryan Clark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1152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"/>
                <a:cs typeface="Times"/>
              </a:rPr>
              <a:t>Inheritance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>
                <a:latin typeface="Times"/>
                <a:cs typeface="Times"/>
              </a:rPr>
              <a:t>Autosomal recessive genetic disorder 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dirty="0" smtClean="0">
                <a:latin typeface="Times"/>
                <a:cs typeface="Times"/>
              </a:rPr>
              <a:t>If </a:t>
            </a:r>
            <a:r>
              <a:rPr lang="en-US" dirty="0">
                <a:latin typeface="Times"/>
                <a:cs typeface="Times"/>
              </a:rPr>
              <a:t>each parent has AS = </a:t>
            </a:r>
          </a:p>
          <a:p>
            <a:pPr lvl="2"/>
            <a:r>
              <a:rPr lang="en-US" dirty="0">
                <a:latin typeface="Times"/>
                <a:cs typeface="Times"/>
              </a:rPr>
              <a:t>child has 25% chance of having 2 defective genes</a:t>
            </a:r>
          </a:p>
          <a:p>
            <a:pPr lvl="2"/>
            <a:r>
              <a:rPr lang="en-US" dirty="0">
                <a:latin typeface="Times"/>
                <a:cs typeface="Times"/>
              </a:rPr>
              <a:t>Child has 25% chance of having 2 normal genes</a:t>
            </a:r>
          </a:p>
          <a:p>
            <a:pPr lvl="2"/>
            <a:r>
              <a:rPr lang="en-US" dirty="0">
                <a:latin typeface="Times"/>
                <a:cs typeface="Times"/>
              </a:rPr>
              <a:t>Child has 50% chance of being an unaffected carrier 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dirty="0" smtClean="0">
                <a:latin typeface="Times"/>
                <a:cs typeface="Times"/>
              </a:rPr>
              <a:t>SS gives you sickle cell anemia </a:t>
            </a:r>
          </a:p>
          <a:p>
            <a:r>
              <a:rPr lang="en-US" dirty="0" smtClean="0">
                <a:latin typeface="Times"/>
                <a:cs typeface="Times"/>
              </a:rPr>
              <a:t>AA means no trait</a:t>
            </a:r>
          </a:p>
          <a:p>
            <a:r>
              <a:rPr lang="en-US" dirty="0" smtClean="0">
                <a:latin typeface="Times"/>
                <a:cs typeface="Times"/>
              </a:rPr>
              <a:t>AS are carriers</a:t>
            </a:r>
          </a:p>
          <a:p>
            <a:pPr lvl="1"/>
            <a:endParaRPr lang="en-US" dirty="0" smtClean="0">
              <a:latin typeface="Times"/>
              <a:cs typeface="Times"/>
            </a:endParaRPr>
          </a:p>
          <a:p>
            <a:pPr lvl="1"/>
            <a:endParaRPr lang="en-US" dirty="0" smtClean="0">
              <a:latin typeface="Times"/>
              <a:cs typeface="Times"/>
            </a:endParaRPr>
          </a:p>
          <a:p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 descr="inheritance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658" y="3961223"/>
            <a:ext cx="3414894" cy="274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7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"/>
                <a:cs typeface="Times"/>
              </a:rPr>
              <a:t>Treatment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Blood transfusions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Plenty of fluids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Pain medicines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Gene therapy 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Immunizations to prevent infections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Antibiotics to prevent bacterial infections 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 descr="blood_transfusio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418" y="1834163"/>
            <a:ext cx="3753788" cy="252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67369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"/>
                <a:cs typeface="Times"/>
              </a:rPr>
              <a:t>Facts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894" y="1600201"/>
            <a:ext cx="8042276" cy="4750186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>
                <a:latin typeface="Times"/>
                <a:cs typeface="Times"/>
              </a:rPr>
              <a:t>First discovered in the early 1900s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In </a:t>
            </a:r>
            <a:r>
              <a:rPr lang="en-US" dirty="0">
                <a:latin typeface="Times"/>
                <a:cs typeface="Times"/>
              </a:rPr>
              <a:t>1973 life expectancy was 14 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Need to get eyes checked more often </a:t>
            </a:r>
          </a:p>
          <a:p>
            <a:pPr>
              <a:lnSpc>
                <a:spcPct val="140000"/>
              </a:lnSpc>
            </a:pPr>
            <a:r>
              <a:rPr lang="en-US" dirty="0">
                <a:latin typeface="Times"/>
                <a:cs typeface="Times"/>
              </a:rPr>
              <a:t>Pains episodes are the most common symptom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Sickle </a:t>
            </a:r>
            <a:r>
              <a:rPr lang="en-US" dirty="0">
                <a:latin typeface="Times"/>
                <a:cs typeface="Times"/>
              </a:rPr>
              <a:t>cells live 10-20 days and normal live 120 days </a:t>
            </a:r>
            <a:endParaRPr lang="en-US" dirty="0" smtClean="0">
              <a:latin typeface="Times"/>
              <a:cs typeface="Times"/>
            </a:endParaRP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"/>
                <a:cs typeface="Times"/>
              </a:rPr>
              <a:t>Signs of symptoms are during the first year of life </a:t>
            </a:r>
          </a:p>
          <a:p>
            <a:endParaRPr lang="en-US" dirty="0">
              <a:latin typeface="Times"/>
              <a:cs typeface="Times"/>
            </a:endParaRPr>
          </a:p>
          <a:p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 descr="Eye-check-u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469" y="1628364"/>
            <a:ext cx="3038114" cy="227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5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"/>
                <a:cs typeface="Times"/>
              </a:rPr>
              <a:t>Literature Cited 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50455"/>
          </a:xfrm>
        </p:spPr>
        <p:txBody>
          <a:bodyPr>
            <a:normAutofit/>
          </a:bodyPr>
          <a:lstStyle/>
          <a:p>
            <a:r>
              <a:rPr lang="en-US" u="sng" dirty="0">
                <a:latin typeface="Times"/>
                <a:cs typeface="Times"/>
                <a:hlinkClick r:id="rId2"/>
              </a:rPr>
              <a:t>http://www.mayoclinic.com/health/sickle-cell-anemia/DS00324/DSECTION=risk-factors</a:t>
            </a:r>
            <a:endParaRPr lang="en-US" dirty="0">
              <a:latin typeface="Times"/>
              <a:cs typeface="Times"/>
            </a:endParaRPr>
          </a:p>
          <a:p>
            <a:r>
              <a:rPr lang="en-US" u="sng" dirty="0">
                <a:latin typeface="Times"/>
                <a:cs typeface="Times"/>
                <a:hlinkClick r:id="rId3"/>
              </a:rPr>
              <a:t>http://kidshealth.org/teen/diseases_conditions/blood/sickle_cell_anemia.html</a:t>
            </a:r>
            <a:endParaRPr lang="en-US" dirty="0">
              <a:latin typeface="Times"/>
              <a:cs typeface="Times"/>
            </a:endParaRPr>
          </a:p>
          <a:p>
            <a:r>
              <a:rPr lang="en-US" u="sng" dirty="0">
                <a:latin typeface="Times"/>
                <a:cs typeface="Times"/>
                <a:hlinkClick r:id="rId4"/>
              </a:rPr>
              <a:t>http://www.sicklecelldisease.org/index.cfm?page=scd-global</a:t>
            </a:r>
            <a:r>
              <a:rPr lang="en-US" dirty="0">
                <a:latin typeface="Times"/>
                <a:cs typeface="Times"/>
              </a:rPr>
              <a:t> </a:t>
            </a:r>
          </a:p>
          <a:p>
            <a:r>
              <a:rPr lang="en-US" u="sng" dirty="0">
                <a:latin typeface="Times"/>
                <a:cs typeface="Times"/>
                <a:hlinkClick r:id="rId5"/>
              </a:rPr>
              <a:t>http://www.ornl.gov/sci/techresources/Human_Genome/posters/chromosome/sca.shtml</a:t>
            </a:r>
            <a:endParaRPr lang="en-US" dirty="0">
              <a:latin typeface="Times"/>
              <a:cs typeface="Times"/>
            </a:endParaRPr>
          </a:p>
          <a:p>
            <a:r>
              <a:rPr lang="en-US" u="sng" dirty="0">
                <a:latin typeface="Times"/>
                <a:cs typeface="Times"/>
                <a:hlinkClick r:id="rId6"/>
              </a:rPr>
              <a:t>http://eclkc.ohs.acf.hhs.gov/hslc/tta-system/health/Health/Health%20and%20Wellness/Health%20and%20Wellness%20Families/SickleCellDisea.htm</a:t>
            </a:r>
            <a:endParaRPr lang="en-US" dirty="0">
              <a:latin typeface="Times"/>
              <a:cs typeface="Times"/>
            </a:endParaRPr>
          </a:p>
          <a:p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 descr="1903671093076818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910" y="159761"/>
            <a:ext cx="1033729" cy="13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2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196</TotalTime>
  <Words>294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Sickle Cell Anemia </vt:lpstr>
      <vt:lpstr>Symptoms</vt:lpstr>
      <vt:lpstr>Occurrence</vt:lpstr>
      <vt:lpstr>Inheritance</vt:lpstr>
      <vt:lpstr>Treatment</vt:lpstr>
      <vt:lpstr>Facts</vt:lpstr>
      <vt:lpstr>Literature Cited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Sickle Cell Anemia </dc:title>
  <dc:creator>Jessica Gilbert</dc:creator>
  <cp:lastModifiedBy>Jessica Gilbert</cp:lastModifiedBy>
  <cp:revision>27</cp:revision>
  <dcterms:created xsi:type="dcterms:W3CDTF">2012-10-18T17:55:08Z</dcterms:created>
  <dcterms:modified xsi:type="dcterms:W3CDTF">2012-10-23T00:38:51Z</dcterms:modified>
</cp:coreProperties>
</file>