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o0K3FfwFg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09"/>
            <a:ext cx="7772400" cy="926604"/>
          </a:xfrm>
        </p:spPr>
        <p:txBody>
          <a:bodyPr/>
          <a:lstStyle/>
          <a:p>
            <a:r>
              <a:rPr lang="en-US" dirty="0" smtClean="0"/>
              <a:t>Solid Waste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6804" y="1614111"/>
            <a:ext cx="2755523" cy="7140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Maddie Johnson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3" y="2524568"/>
            <a:ext cx="6420375" cy="3893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1481" y="967780"/>
            <a:ext cx="477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Reduce, Reuse, Recycle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999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761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7200" dirty="0"/>
              <a:t>Team, By Work. </a:t>
            </a:r>
            <a:r>
              <a:rPr lang="en-US" sz="7200" i="1" dirty="0"/>
              <a:t>Pollution Caused by Solid Waste, Rubble, and Construction Debris Is a Serious Threat to the Sea and the Shore of the Gaza Strip</a:t>
            </a:r>
            <a:r>
              <a:rPr lang="en-US" sz="7200" dirty="0"/>
              <a:t> (</a:t>
            </a:r>
            <a:r>
              <a:rPr lang="en-US" sz="7200" dirty="0" err="1"/>
              <a:t>n.d.</a:t>
            </a:r>
            <a:r>
              <a:rPr lang="en-US" sz="7200" dirty="0"/>
              <a:t>): n. </a:t>
            </a:r>
            <a:r>
              <a:rPr lang="en-US" sz="7200" dirty="0" err="1"/>
              <a:t>pag</a:t>
            </a:r>
            <a:r>
              <a:rPr lang="en-US" sz="7200" dirty="0"/>
              <a:t>. Web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7200" dirty="0"/>
              <a:t>Shanghai Manual – A Guide For Sustainable Urban Development In The 21St </a:t>
            </a:r>
            <a:r>
              <a:rPr lang="en-US" sz="7200" dirty="0" err="1"/>
              <a:t>Centu</a:t>
            </a:r>
            <a:r>
              <a:rPr lang="en-US" sz="7200" dirty="0"/>
              <a:t>. </a:t>
            </a:r>
            <a:r>
              <a:rPr lang="en-US" sz="7200" i="1" dirty="0"/>
              <a:t>C HAPTER 5 – M UNICIPAL S OLID W ASTE M ANAGEMENT :</a:t>
            </a:r>
            <a:r>
              <a:rPr lang="en-US" sz="7200" dirty="0"/>
              <a:t> (</a:t>
            </a:r>
            <a:r>
              <a:rPr lang="en-US" sz="7200" dirty="0" err="1"/>
              <a:t>n.d.</a:t>
            </a:r>
            <a:r>
              <a:rPr lang="en-US" sz="7200" dirty="0"/>
              <a:t>): n. </a:t>
            </a:r>
            <a:r>
              <a:rPr lang="en-US" sz="7200" dirty="0" err="1"/>
              <a:t>pag</a:t>
            </a:r>
            <a:r>
              <a:rPr lang="en-US" sz="7200" dirty="0"/>
              <a:t>. Web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7200" dirty="0"/>
              <a:t>"Disclaimer." </a:t>
            </a:r>
            <a:r>
              <a:rPr lang="en-US" sz="7200" i="1" dirty="0"/>
              <a:t>What Is Solid Waste</a:t>
            </a:r>
            <a:r>
              <a:rPr lang="en-US" sz="7200" dirty="0"/>
              <a:t>. </a:t>
            </a:r>
            <a:r>
              <a:rPr lang="en-US" sz="7200" dirty="0" err="1"/>
              <a:t>N.p</a:t>
            </a:r>
            <a:r>
              <a:rPr lang="en-US" sz="7200" dirty="0"/>
              <a:t>., </a:t>
            </a:r>
            <a:r>
              <a:rPr lang="en-US" sz="7200" dirty="0" err="1"/>
              <a:t>n.d.</a:t>
            </a:r>
            <a:r>
              <a:rPr lang="en-US" sz="7200" dirty="0"/>
              <a:t> Web. 07 Apr. 2015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7200" dirty="0"/>
              <a:t>"Download PDFs." </a:t>
            </a:r>
            <a:r>
              <a:rPr lang="en-US" sz="7200" i="1" dirty="0"/>
              <a:t>Environmental Impacts of Solid Waste Landfilling</a:t>
            </a:r>
            <a:r>
              <a:rPr lang="en-US" sz="7200" dirty="0"/>
              <a:t>. </a:t>
            </a:r>
            <a:r>
              <a:rPr lang="en-US" sz="7200" dirty="0" err="1"/>
              <a:t>N.p</a:t>
            </a:r>
            <a:r>
              <a:rPr lang="en-US" sz="7200" dirty="0"/>
              <a:t>., </a:t>
            </a:r>
            <a:r>
              <a:rPr lang="en-US" sz="7200" dirty="0" err="1"/>
              <a:t>n.d.</a:t>
            </a:r>
            <a:r>
              <a:rPr lang="en-US" sz="7200" dirty="0"/>
              <a:t> Web. 07 Apr. 2015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7200" dirty="0"/>
              <a:t>"Resource Conservation." </a:t>
            </a:r>
            <a:r>
              <a:rPr lang="en-US" sz="7200" i="1" dirty="0"/>
              <a:t>EPA</a:t>
            </a:r>
            <a:r>
              <a:rPr lang="en-US" sz="7200" dirty="0"/>
              <a:t>. Environmental Protection Agency, </a:t>
            </a:r>
            <a:r>
              <a:rPr lang="en-US" sz="7200" dirty="0" err="1"/>
              <a:t>n.d.</a:t>
            </a:r>
            <a:r>
              <a:rPr lang="en-US" sz="7200" dirty="0"/>
              <a:t> Web. 07 Apr. 2015</a:t>
            </a:r>
            <a:r>
              <a:rPr lang="en-US" sz="7200" dirty="0" smtClean="0"/>
              <a:t>.</a:t>
            </a:r>
            <a:endParaRPr lang="en-US" sz="7200" dirty="0"/>
          </a:p>
          <a:p>
            <a:r>
              <a:rPr lang="en-US" sz="7200" dirty="0"/>
              <a:t>"Billing: Fees &amp; Charges." </a:t>
            </a:r>
            <a:r>
              <a:rPr lang="en-US" sz="7200" i="1" dirty="0"/>
              <a:t>- City of Minneapolis</a:t>
            </a:r>
            <a:r>
              <a:rPr lang="en-US" sz="7200" dirty="0"/>
              <a:t>. </a:t>
            </a:r>
            <a:r>
              <a:rPr lang="en-US" sz="7200" dirty="0" err="1"/>
              <a:t>N.p</a:t>
            </a:r>
            <a:r>
              <a:rPr lang="en-US" sz="7200" dirty="0"/>
              <a:t>., </a:t>
            </a:r>
            <a:r>
              <a:rPr lang="en-US" sz="7200" dirty="0" err="1"/>
              <a:t>n.d.</a:t>
            </a:r>
            <a:r>
              <a:rPr lang="en-US" sz="7200" dirty="0"/>
              <a:t> Web. 07 Apr. 2015</a:t>
            </a:r>
            <a:r>
              <a:rPr lang="en-US" sz="7200" dirty="0" smtClean="0"/>
              <a:t>.</a:t>
            </a:r>
            <a:r>
              <a:rPr lang="en-US" sz="7200" dirty="0"/>
              <a:t> </a:t>
            </a:r>
          </a:p>
          <a:p>
            <a:r>
              <a:rPr lang="en-US" sz="7200" dirty="0"/>
              <a:t>"10 FAST FACTS ON RECYCLING." </a:t>
            </a:r>
            <a:r>
              <a:rPr lang="en-US" sz="7200" i="1" dirty="0"/>
              <a:t>EPA</a:t>
            </a:r>
            <a:r>
              <a:rPr lang="en-US" sz="7200" dirty="0"/>
              <a:t>. Environmental Protection Agency, </a:t>
            </a:r>
            <a:r>
              <a:rPr lang="en-US" sz="7200" dirty="0" err="1"/>
              <a:t>n.d.</a:t>
            </a:r>
            <a:r>
              <a:rPr lang="en-US" sz="7200" dirty="0"/>
              <a:t> Web. 07 Apr. 2015</a:t>
            </a:r>
            <a:r>
              <a:rPr lang="en-US" sz="7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https://www.youtube.com/watch?v=Qo0K3FfwFgo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39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89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Any garbage , refuse, and sludge from any waste treatment plantation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Types: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Waste Tires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Scrap metal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Furniture and toys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Garbage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92" y="3277768"/>
            <a:ext cx="4851031" cy="31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Solid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3980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v"/>
            </a:pPr>
            <a:r>
              <a:rPr lang="en-US" dirty="0" smtClean="0"/>
              <a:t>Asia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China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India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Germany 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U.S.</a:t>
            </a:r>
            <a:endParaRPr lang="en-US" dirty="0"/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45" y="2406769"/>
            <a:ext cx="6173207" cy="29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Causes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3979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People that don</a:t>
            </a:r>
            <a:r>
              <a:rPr lang="fr-FR" sz="2800" dirty="0" smtClean="0"/>
              <a:t>’</a:t>
            </a:r>
            <a:r>
              <a:rPr lang="en-US" sz="2800" dirty="0" smtClean="0"/>
              <a:t>t recycle or take care of environment 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 Construction of rubble and debris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Plastic wastes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Garbage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Vehicles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67" y="2385392"/>
            <a:ext cx="2885140" cy="42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</a:t>
            </a:r>
            <a:r>
              <a:rPr lang="en-US" dirty="0"/>
              <a:t>C</a:t>
            </a:r>
            <a:r>
              <a:rPr lang="en-US" dirty="0" smtClean="0"/>
              <a:t>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750"/>
            <a:ext cx="8229600" cy="4491986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Health hazards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Odors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Air pollution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Vegetation Damage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Fires and explosions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53" y="2402664"/>
            <a:ext cx="4526945" cy="25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Pollution Conservation Efforts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651"/>
            <a:ext cx="7973310" cy="440164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600" dirty="0" smtClean="0"/>
              <a:t>Reducing the waste when buying products</a:t>
            </a:r>
          </a:p>
          <a:p>
            <a:pPr>
              <a:buFont typeface="Wingdings" charset="2"/>
              <a:buChar char="v"/>
            </a:pPr>
            <a:r>
              <a:rPr lang="en-US" sz="2600" dirty="0" smtClean="0"/>
              <a:t>Reuse containers or products</a:t>
            </a:r>
          </a:p>
          <a:p>
            <a:pPr>
              <a:buFont typeface="Wingdings" charset="2"/>
              <a:buChar char="v"/>
            </a:pPr>
            <a:r>
              <a:rPr lang="en-US" sz="2600" dirty="0" smtClean="0"/>
              <a:t>Recycle the materials</a:t>
            </a:r>
          </a:p>
          <a:p>
            <a:pPr>
              <a:buFont typeface="Wingdings" charset="2"/>
              <a:buChar char="v"/>
            </a:pPr>
            <a:r>
              <a:rPr lang="en-US" sz="2600" dirty="0" smtClean="0"/>
              <a:t>Purchase products that can be recycled</a:t>
            </a:r>
          </a:p>
          <a:p>
            <a:pPr>
              <a:buFont typeface="Wingdings" charset="2"/>
              <a:buChar char="v"/>
            </a:pPr>
            <a:r>
              <a:rPr lang="en-US" sz="2600" dirty="0" smtClean="0"/>
              <a:t> Conduct educational outreach program to clean up wastes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88" y="4897428"/>
            <a:ext cx="6151520" cy="19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4" y="1180639"/>
            <a:ext cx="4937723" cy="55275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2700" dirty="0" smtClean="0"/>
              <a:t>$20.60 per month for the dwelling unit collections as in garbage, recycling, large items and </a:t>
            </a:r>
            <a:r>
              <a:rPr lang="en-US" sz="2700" dirty="0" err="1" smtClean="0"/>
              <a:t>ect</a:t>
            </a:r>
            <a:r>
              <a:rPr lang="en-US" sz="2700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sz="2700" dirty="0" smtClean="0"/>
              <a:t>$5.00 per month for large 96 gallon garbage disposal cart</a:t>
            </a:r>
          </a:p>
          <a:p>
            <a:pPr>
              <a:buFont typeface="Wingdings" charset="2"/>
              <a:buChar char="v"/>
            </a:pPr>
            <a:r>
              <a:rPr lang="en-US" sz="2700" dirty="0" smtClean="0"/>
              <a:t>$2.00 per month for small 26 gallon garbage disposal cart </a:t>
            </a:r>
          </a:p>
          <a:p>
            <a:pPr>
              <a:buFont typeface="Wingdings" charset="2"/>
              <a:buChar char="v"/>
            </a:pPr>
            <a:r>
              <a:rPr lang="en-US" sz="2700" dirty="0" smtClean="0"/>
              <a:t>Drop offs can cost $2.00-$4.00 per bag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77" y="2082308"/>
            <a:ext cx="4404323" cy="30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582312"/>
            <a:ext cx="4578707" cy="52756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000" dirty="0" smtClean="0"/>
              <a:t> </a:t>
            </a:r>
            <a:r>
              <a:rPr lang="en-US" sz="2400" dirty="0" smtClean="0"/>
              <a:t>Resource Conservation and Recovery Act- 1976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Land Disposal Program Flexibility Act- 1996 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Federal Clean Air Act- 1970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Solid </a:t>
            </a:r>
            <a:r>
              <a:rPr lang="en-US" sz="2400" dirty="0"/>
              <a:t>W</a:t>
            </a:r>
            <a:r>
              <a:rPr lang="en-US" sz="2400" dirty="0" smtClean="0"/>
              <a:t>aste Disposal Act- 1965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Medical  Waste Tracking Act- 1988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07" y="2396882"/>
            <a:ext cx="4407988" cy="2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5776"/>
            <a:ext cx="8229600" cy="509009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/>
              <a:t>The estimated </a:t>
            </a:r>
            <a:r>
              <a:rPr lang="en-US" sz="2400" dirty="0" smtClean="0"/>
              <a:t>use </a:t>
            </a:r>
            <a:r>
              <a:rPr lang="en-US" sz="2400" dirty="0"/>
              <a:t>of Municipal </a:t>
            </a:r>
            <a:r>
              <a:rPr lang="en-US" sz="2400" dirty="0" smtClean="0"/>
              <a:t>Solid Waste </a:t>
            </a:r>
            <a:r>
              <a:rPr lang="en-US" sz="2400" dirty="0"/>
              <a:t>generated worldwide is 1.7 – 1.9 billion metric </a:t>
            </a:r>
            <a:r>
              <a:rPr lang="en-US" sz="2400" dirty="0" smtClean="0"/>
              <a:t>tons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Every year we generate about 14 million tons of food waste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Americans throw away 28 billion bottles and </a:t>
            </a:r>
            <a:r>
              <a:rPr lang="en-US" sz="2400" dirty="0" smtClean="0"/>
              <a:t>jars </a:t>
            </a:r>
            <a:r>
              <a:rPr lang="en-US" sz="2400" dirty="0" smtClean="0"/>
              <a:t>every year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An American produces 4.4 pounds of solid waste per day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Americans make more then 200 million tons  of garbage each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63" y="4789608"/>
            <a:ext cx="3130596" cy="20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1448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4996</TotalTime>
  <Words>278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Twilight</vt:lpstr>
      <vt:lpstr>Solid Waste Pollution</vt:lpstr>
      <vt:lpstr>Definition and types</vt:lpstr>
      <vt:lpstr>Locations of Solid Waste</vt:lpstr>
      <vt:lpstr>Pollution Causes </vt:lpstr>
      <vt:lpstr>Environmental Consequences</vt:lpstr>
      <vt:lpstr>Pollution Conservation Efforts </vt:lpstr>
      <vt:lpstr>Costs</vt:lpstr>
      <vt:lpstr>Applicable Legislation</vt:lpstr>
      <vt:lpstr>Facts</vt:lpstr>
      <vt:lpstr>Work Cited</vt:lpstr>
      <vt:lpstr>Video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Waste Pollution</dc:title>
  <dc:creator>Maddie Johnson</dc:creator>
  <cp:lastModifiedBy>Craig Reuter</cp:lastModifiedBy>
  <cp:revision>37</cp:revision>
  <dcterms:created xsi:type="dcterms:W3CDTF">2015-01-12T20:45:32Z</dcterms:created>
  <dcterms:modified xsi:type="dcterms:W3CDTF">2015-04-26T01:19:52Z</dcterms:modified>
</cp:coreProperties>
</file>